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78" r:id="rId10"/>
    <p:sldId id="282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r vinković" initials="dv" lastIdx="1" clrIdx="0">
    <p:extLst>
      <p:ext uri="{19B8F6BF-5375-455C-9EA6-DF929625EA0E}">
        <p15:presenceInfo xmlns:p15="http://schemas.microsoft.com/office/powerpoint/2012/main" userId="518751a4d9fe64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17.8.2021.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1394"/>
            <a:ext cx="9144000" cy="1655763"/>
          </a:xfrm>
        </p:spPr>
        <p:txBody>
          <a:bodyPr>
            <a:normAutofit fontScale="90000"/>
          </a:bodyPr>
          <a:lstStyle/>
          <a:p>
            <a:br>
              <a:rPr lang="hr-HR" sz="7200" b="1" dirty="0"/>
            </a:br>
            <a:r>
              <a:rPr lang="hr-HR" sz="7200" b="1" dirty="0">
                <a:latin typeface="+mn-lt"/>
              </a:rPr>
              <a:t>Zapadna Europa</a:t>
            </a:r>
            <a:br>
              <a:rPr lang="hr-HR" sz="7200" b="1" dirty="0">
                <a:latin typeface="+mn-lt"/>
              </a:rPr>
            </a:br>
            <a:r>
              <a:rPr lang="hr-HR" sz="7200" i="1" dirty="0">
                <a:latin typeface="+mn-lt"/>
              </a:rPr>
              <a:t>Najrazvijenija i najgušće naseljena regija</a:t>
            </a:r>
            <a:endParaRPr lang="x-none" sz="7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2B176E-4CFB-4313-99C7-1D2C79E4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41" y="1358380"/>
            <a:ext cx="9058356" cy="707494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latin typeface="+mn-lt"/>
              </a:rPr>
              <a:t>Ponavljanje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7E5139-4B10-4018-A7D3-643D39041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659" y="2224926"/>
            <a:ext cx="9058356" cy="346592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hr-HR" sz="2200" dirty="0"/>
              <a:t>Koji su uzroci guste naseljenosti prostora Zapadne Europe?</a:t>
            </a:r>
          </a:p>
          <a:p>
            <a:pPr marL="457200" indent="-457200">
              <a:buAutoNum type="arabicPeriod"/>
            </a:pPr>
            <a:r>
              <a:rPr lang="hr-HR" sz="2200" dirty="0"/>
              <a:t>Koja država je najgušće naseljena?</a:t>
            </a:r>
          </a:p>
          <a:p>
            <a:pPr marL="457200" indent="-457200">
              <a:buAutoNum type="arabicPeriod"/>
            </a:pPr>
            <a:r>
              <a:rPr lang="hr-HR" sz="2200" dirty="0"/>
              <a:t>Nabroji najvažnije </a:t>
            </a:r>
            <a:r>
              <a:rPr lang="hr-HR" sz="2200" dirty="0" err="1"/>
              <a:t>konurbacije</a:t>
            </a:r>
            <a:r>
              <a:rPr lang="hr-HR" sz="2200" dirty="0"/>
              <a:t> i pokaži ih na karti.</a:t>
            </a:r>
          </a:p>
          <a:p>
            <a:pPr marL="457200" indent="-457200">
              <a:buAutoNum type="arabicPeriod"/>
            </a:pPr>
            <a:r>
              <a:rPr lang="hr-HR" sz="2200" dirty="0"/>
              <a:t>Nabroji najvažnije aglomeracije i pokaži ih na karti.</a:t>
            </a:r>
          </a:p>
          <a:p>
            <a:pPr marL="457200" indent="-457200">
              <a:buAutoNum type="arabicPeriod"/>
            </a:pPr>
            <a:r>
              <a:rPr lang="hr-HR" sz="2200" dirty="0"/>
              <a:t>Zašto je na prostoru Zapadne Europe poljoprivreda visokoproduktivna (malo zaposlenih, a veliki prinosi)?</a:t>
            </a:r>
          </a:p>
          <a:p>
            <a:pPr marL="457200" indent="-457200">
              <a:buAutoNum type="arabicPeriod"/>
            </a:pPr>
            <a:r>
              <a:rPr lang="hr-HR" sz="2200" dirty="0"/>
              <a:t>Navedi države Zapadne Europe koje su članice organizacije G-7.</a:t>
            </a:r>
          </a:p>
          <a:p>
            <a:pPr marL="457200" indent="-457200">
              <a:buAutoNum type="arabicPeriod"/>
            </a:pPr>
            <a:r>
              <a:rPr lang="hr-HR" sz="2200" dirty="0"/>
              <a:t>Uz pomoć geografske karte objasni važnost velikih luka Zapadne Europe.</a:t>
            </a:r>
          </a:p>
          <a:p>
            <a:pPr marL="457200" indent="-457200">
              <a:buAutoNum type="arabicPeriod"/>
            </a:pPr>
            <a:endParaRPr lang="hr-HR" sz="2200" dirty="0"/>
          </a:p>
          <a:p>
            <a:pPr marL="457200" indent="-457200">
              <a:buAutoNum type="arabicPeriod"/>
            </a:pPr>
            <a:endParaRPr lang="hr-HR" sz="2200" dirty="0"/>
          </a:p>
          <a:p>
            <a:pPr marL="457200" indent="-457200">
              <a:buAutoNum type="arabicPeriod"/>
            </a:pPr>
            <a:endParaRPr lang="hr-HR" sz="2200" dirty="0"/>
          </a:p>
          <a:p>
            <a:pPr marL="457200" indent="-457200">
              <a:buAutoNum type="arabicPeriod"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732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CFD973A-B4B8-4093-B919-01DD7A1A8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Izradio: Damir Vinković, prof.</a:t>
            </a:r>
          </a:p>
        </p:txBody>
      </p:sp>
    </p:spTree>
    <p:extLst>
      <p:ext uri="{BB962C8B-B14F-4D97-AF65-F5344CB8AC3E}">
        <p14:creationId xmlns:p14="http://schemas.microsoft.com/office/powerpoint/2010/main" val="329704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710" y="1580950"/>
            <a:ext cx="9732579" cy="972731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Nakon današnjeg sata moći ćete…</a:t>
            </a:r>
            <a:endParaRPr lang="x-none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157" y="2915435"/>
            <a:ext cx="10190050" cy="140244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dirty="0"/>
              <a:t>Opisati i usporediti geografske posebnosti europskih regija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dirty="0"/>
              <a:t>Objasniti nastanak i tijek industrijalizacije na primjeru Ujedinjenoga Kraljevstva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dirty="0"/>
              <a:t>Objasniti utjecaj industrijalizacije na urbanizaciju i stvaranje urbanih regija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79" y="61713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hr-HR" sz="3700" dirty="0"/>
            </a:br>
            <a:br>
              <a:rPr lang="hr-HR" sz="3700" dirty="0"/>
            </a:br>
            <a:br>
              <a:rPr lang="hr-HR" sz="3700" dirty="0"/>
            </a:br>
            <a:br>
              <a:rPr lang="hr-HR" sz="3700" dirty="0"/>
            </a:br>
            <a:r>
              <a:rPr lang="en-US" sz="4900" dirty="0" err="1">
                <a:latin typeface="+mn-lt"/>
              </a:rPr>
              <a:t>Prisjetimo</a:t>
            </a:r>
            <a:r>
              <a:rPr lang="en-US" sz="4900" dirty="0">
                <a:latin typeface="+mn-lt"/>
              </a:rPr>
              <a:t> se:</a:t>
            </a:r>
            <a:br>
              <a:rPr lang="en-US" sz="3700" dirty="0"/>
            </a:br>
            <a:br>
              <a:rPr lang="en-US" sz="3700" dirty="0"/>
            </a:br>
            <a:endParaRPr lang="en-US" sz="37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530C81E-D8C2-4158-9814-E72CF1C50DAA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hr-HR" sz="2200" dirty="0"/>
              <a:t>Definiraj sljedeće pojmove…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industrijalizacija</a:t>
            </a:r>
            <a:endParaRPr lang="en-US" sz="22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urbanizacija</a:t>
            </a:r>
            <a:endParaRPr lang="en-US" sz="2200" dirty="0"/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aglomeracija</a:t>
            </a:r>
            <a:endParaRPr lang="en-US" sz="2200" dirty="0"/>
          </a:p>
          <a:p>
            <a:pPr marL="171450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konurbacija</a:t>
            </a:r>
            <a:endParaRPr lang="en-US" sz="2200" dirty="0"/>
          </a:p>
          <a:p>
            <a:pPr marL="2171700" lvl="4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tercijarizacija</a:t>
            </a:r>
            <a:endParaRPr lang="en-US" sz="2200" dirty="0"/>
          </a:p>
        </p:txBody>
      </p:sp>
      <p:pic>
        <p:nvPicPr>
          <p:cNvPr id="1026" name="Picture 2" descr="Pollution, Environment, Drone, Aerial">
            <a:extLst>
              <a:ext uri="{FF2B5EF4-FFF2-40B4-BE49-F238E27FC236}">
                <a16:creationId xmlns:a16="http://schemas.microsoft.com/office/drawing/2014/main" id="{E4B9523C-002B-42FF-BBF7-E5B728011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r="29060" b="-1"/>
          <a:stretch/>
        </p:blipFill>
        <p:spPr bwMode="auto">
          <a:xfrm>
            <a:off x="5878849" y="1099227"/>
            <a:ext cx="6313150" cy="575877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06" y="1053281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+mn-lt"/>
              </a:rPr>
              <a:t>Gusta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naseljenost</a:t>
            </a:r>
            <a:endParaRPr lang="en-US" dirty="0">
              <a:latin typeface="+mn-lt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200" dirty="0"/>
              <a:t>n</a:t>
            </a:r>
            <a:r>
              <a:rPr lang="en-US" sz="2200" dirty="0" err="1"/>
              <a:t>ajgušće</a:t>
            </a:r>
            <a:r>
              <a:rPr lang="en-US" sz="2200" dirty="0"/>
              <a:t> </a:t>
            </a:r>
            <a:r>
              <a:rPr lang="en-US" sz="2200" dirty="0" err="1"/>
              <a:t>naseljena</a:t>
            </a:r>
            <a:r>
              <a:rPr lang="en-US" sz="2200" dirty="0"/>
              <a:t> </a:t>
            </a:r>
            <a:r>
              <a:rPr lang="en-US" sz="2200" dirty="0" err="1"/>
              <a:t>regija</a:t>
            </a:r>
            <a:endParaRPr lang="en-US" sz="2200" dirty="0"/>
          </a:p>
          <a:p>
            <a:r>
              <a:rPr lang="en-US" sz="2200" dirty="0" err="1"/>
              <a:t>Nizozemska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Belgija</a:t>
            </a:r>
            <a:r>
              <a:rPr lang="en-US" sz="2200" dirty="0"/>
              <a:t> </a:t>
            </a:r>
            <a:r>
              <a:rPr lang="en-US" sz="2200" dirty="0" err="1"/>
              <a:t>među</a:t>
            </a:r>
            <a:r>
              <a:rPr lang="en-US" sz="2200" dirty="0"/>
              <a:t> </a:t>
            </a:r>
            <a:r>
              <a:rPr lang="en-US" sz="2200" dirty="0" err="1"/>
              <a:t>najgušće</a:t>
            </a:r>
            <a:r>
              <a:rPr lang="en-US" sz="2200" dirty="0"/>
              <a:t> </a:t>
            </a:r>
            <a:r>
              <a:rPr lang="en-US" sz="2200" dirty="0" err="1"/>
              <a:t>naseljenim</a:t>
            </a:r>
            <a:r>
              <a:rPr lang="en-US" sz="2200" dirty="0"/>
              <a:t> </a:t>
            </a:r>
            <a:r>
              <a:rPr lang="en-US" sz="2200" dirty="0" err="1"/>
              <a:t>zemljama</a:t>
            </a:r>
            <a:r>
              <a:rPr lang="en-US" sz="2200" dirty="0"/>
              <a:t> </a:t>
            </a:r>
            <a:r>
              <a:rPr lang="en-US" sz="2200" dirty="0" err="1"/>
              <a:t>svijeta</a:t>
            </a:r>
            <a:endParaRPr lang="en-US" sz="22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Na </a:t>
            </a:r>
            <a:r>
              <a:rPr lang="en-US" sz="2400" b="1" dirty="0" err="1">
                <a:solidFill>
                  <a:srgbClr val="C00000"/>
                </a:solidFill>
              </a:rPr>
              <a:t>stranici</a:t>
            </a:r>
            <a:r>
              <a:rPr lang="en-US" sz="2400" b="1" dirty="0">
                <a:solidFill>
                  <a:srgbClr val="C00000"/>
                </a:solidFill>
              </a:rPr>
              <a:t> 233. u </a:t>
            </a:r>
            <a:r>
              <a:rPr lang="en-US" sz="2400" b="1" dirty="0" err="1">
                <a:solidFill>
                  <a:srgbClr val="C00000"/>
                </a:solidFill>
              </a:rPr>
              <a:t>udžbeniku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pronađi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podatke</a:t>
            </a:r>
            <a:r>
              <a:rPr lang="en-US" sz="2400" b="1" dirty="0">
                <a:solidFill>
                  <a:srgbClr val="C00000"/>
                </a:solidFill>
              </a:rPr>
              <a:t> o </a:t>
            </a:r>
            <a:r>
              <a:rPr lang="en-US" sz="2400" b="1" dirty="0" err="1">
                <a:solidFill>
                  <a:srgbClr val="C00000"/>
                </a:solidFill>
              </a:rPr>
              <a:t>gustoći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naseljenosti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ovoga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prostora</a:t>
            </a:r>
            <a:r>
              <a:rPr lang="hr-HR" sz="2400" b="1" dirty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Traffic Jam, Car, Urban, City, Street">
            <a:extLst>
              <a:ext uri="{FF2B5EF4-FFF2-40B4-BE49-F238E27FC236}">
                <a16:creationId xmlns:a16="http://schemas.microsoft.com/office/drawing/2014/main" id="{99514C02-C9B4-4B30-B717-2FA3D3661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r="12949" b="-1"/>
          <a:stretch/>
        </p:blipFill>
        <p:spPr bwMode="auto">
          <a:xfrm>
            <a:off x="5878849" y="1157592"/>
            <a:ext cx="6313150" cy="5700405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4900" dirty="0">
                <a:latin typeface="+mn-lt"/>
              </a:rPr>
            </a:br>
            <a:br>
              <a:rPr lang="hr-HR" dirty="0"/>
            </a:br>
            <a:endParaRPr lang="hr-HR" dirty="0"/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AD15772C-0884-4B62-A571-DFA8AA1E3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031" y="1819374"/>
            <a:ext cx="5363049" cy="4615992"/>
          </a:xfrm>
        </p:spPr>
        <p:txBody>
          <a:bodyPr>
            <a:normAutofit/>
          </a:bodyPr>
          <a:lstStyle/>
          <a:p>
            <a:r>
              <a:rPr lang="hr-HR" sz="2200" dirty="0"/>
              <a:t>Uzroci guste naseljenosti: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umjerena klima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nizine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prirodna bogatstva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pogodan položaj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povijesne prilike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gospodarski razvijeni prostor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</p:txBody>
      </p:sp>
      <p:pic>
        <p:nvPicPr>
          <p:cNvPr id="3074" name="Picture 2" descr="Hands, Team, United, Together, People">
            <a:extLst>
              <a:ext uri="{FF2B5EF4-FFF2-40B4-BE49-F238E27FC236}">
                <a16:creationId xmlns:a16="http://schemas.microsoft.com/office/drawing/2014/main" id="{4E822D7B-9FEF-4A9E-9A43-249E8CF62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7" y="2168755"/>
            <a:ext cx="431482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: zaobljeni dijagonalni kutovi 1">
            <a:extLst>
              <a:ext uri="{FF2B5EF4-FFF2-40B4-BE49-F238E27FC236}">
                <a16:creationId xmlns:a16="http://schemas.microsoft.com/office/drawing/2014/main" id="{9108B8D2-4ACF-40DB-AD6C-873BB18AFFFF}"/>
              </a:ext>
            </a:extLst>
          </p:cNvPr>
          <p:cNvSpPr/>
          <p:nvPr/>
        </p:nvSpPr>
        <p:spPr>
          <a:xfrm>
            <a:off x="613544" y="5235019"/>
            <a:ext cx="5363049" cy="95210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Posljedica razvijenosti je i veliki broj useljenika.</a:t>
            </a: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873" y="1329179"/>
            <a:ext cx="6560253" cy="867266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Visok stupanj urbanizacije</a:t>
            </a:r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0A182457-4F74-40D7-B523-147A4740B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75555"/>
            <a:ext cx="5429037" cy="37204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prostor velikih aglomeracija i </a:t>
            </a:r>
            <a:r>
              <a:rPr lang="hr-HR" sz="2200" dirty="0" err="1"/>
              <a:t>konurbacija</a:t>
            </a: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Nizozemska- </a:t>
            </a:r>
            <a:r>
              <a:rPr lang="hr-HR" sz="2200" dirty="0" err="1"/>
              <a:t>konurbacija</a:t>
            </a:r>
            <a:r>
              <a:rPr lang="hr-HR" sz="2200" dirty="0"/>
              <a:t> Randstadt Holland (Amsterdam, </a:t>
            </a:r>
            <a:r>
              <a:rPr lang="hr-HR" sz="2200" dirty="0" err="1"/>
              <a:t>Utrecht</a:t>
            </a:r>
            <a:r>
              <a:rPr lang="hr-HR" sz="2200" dirty="0"/>
              <a:t>, Rotterdam i Haag)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Belgija- </a:t>
            </a:r>
            <a:r>
              <a:rPr lang="hr-HR" sz="2200" dirty="0" err="1"/>
              <a:t>konurbacija</a:t>
            </a:r>
            <a:r>
              <a:rPr lang="hr-HR" sz="2200" dirty="0"/>
              <a:t> „Zlatni trokut” (Bruxelles, Antwerpen i </a:t>
            </a:r>
            <a:r>
              <a:rPr lang="hr-HR" sz="2200" dirty="0" err="1"/>
              <a:t>Gent</a:t>
            </a:r>
            <a:r>
              <a:rPr lang="hr-HR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aglomeracije- najveće su London i Pariz sa okolnim, satelitskim gradovima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r>
              <a:rPr lang="hr-HR" sz="2400" b="1" dirty="0">
                <a:solidFill>
                  <a:srgbClr val="C00000"/>
                </a:solidFill>
              </a:rPr>
              <a:t>Pronađi ove gradove na geografskoj karti.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CCDFB3-569E-442B-91D6-04C601BEB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77"/>
          <a:stretch/>
        </p:blipFill>
        <p:spPr>
          <a:xfrm>
            <a:off x="8111863" y="2375555"/>
            <a:ext cx="3440890" cy="3346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1E193AE-7B43-44D4-BD2B-D9C47A58917E}"/>
              </a:ext>
            </a:extLst>
          </p:cNvPr>
          <p:cNvSpPr txBox="1"/>
          <p:nvPr/>
        </p:nvSpPr>
        <p:spPr>
          <a:xfrm>
            <a:off x="8818873" y="2375555"/>
            <a:ext cx="296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Randstadt Holland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5DFD709-7D36-4A1A-9992-3361BF606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1" r="2156"/>
          <a:stretch/>
        </p:blipFill>
        <p:spPr>
          <a:xfrm>
            <a:off x="6363092" y="2271860"/>
            <a:ext cx="5731498" cy="345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BDF0D38-A87F-4E12-A6AB-30DA50BE9533}"/>
              </a:ext>
            </a:extLst>
          </p:cNvPr>
          <p:cNvSpPr txBox="1"/>
          <p:nvPr/>
        </p:nvSpPr>
        <p:spPr>
          <a:xfrm>
            <a:off x="6570483" y="2375555"/>
            <a:ext cx="131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Bruxelles</a:t>
            </a:r>
          </a:p>
        </p:txBody>
      </p:sp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3A060C8-FE05-4992-A826-F13A8FF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787"/>
            <a:ext cx="5256212" cy="603817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Poljoprivreda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228" y="2577830"/>
            <a:ext cx="5256212" cy="37419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malo poljoprivrednika, ali su visoki prinosi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primjena znanstveno- tehničkih dostignuća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stočarstvo- uzgoj posebnih pasmina goveda za dobivanje mesa i mlijeka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Što se dobiva preradom mlijeka?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uzgoj žitarica, šećerne repe i krumpira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Francuska- grožđe i vino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Nizozemska- cvijeće (tulipani)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A8C7DE4-033D-479C-AEFA-E0C5CCF01299}"/>
              </a:ext>
            </a:extLst>
          </p:cNvPr>
          <p:cNvSpPr txBox="1"/>
          <p:nvPr/>
        </p:nvSpPr>
        <p:spPr>
          <a:xfrm>
            <a:off x="8837919" y="3578799"/>
            <a:ext cx="3221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Champagne- Francuska</a:t>
            </a:r>
          </a:p>
        </p:txBody>
      </p:sp>
      <p:pic>
        <p:nvPicPr>
          <p:cNvPr id="4" name="Picture 2" descr="Wind Mill, Tulips, Bulbs, Tulip, Spring">
            <a:extLst>
              <a:ext uri="{FF2B5EF4-FFF2-40B4-BE49-F238E27FC236}">
                <a16:creationId xmlns:a16="http://schemas.microsoft.com/office/drawing/2014/main" id="{02F9E575-F143-4E2E-AC8F-B4F22B919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18" y="4176248"/>
            <a:ext cx="3789910" cy="213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mpagne, Field, Wine, Agriculture">
            <a:extLst>
              <a:ext uri="{FF2B5EF4-FFF2-40B4-BE49-F238E27FC236}">
                <a16:creationId xmlns:a16="http://schemas.microsoft.com/office/drawing/2014/main" id="{88C93E85-0B6E-4095-B19B-73B286B6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18" y="1423447"/>
            <a:ext cx="3789911" cy="2133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0A9C97D-D126-4039-8BBA-A11F3D3692A5}"/>
              </a:ext>
            </a:extLst>
          </p:cNvPr>
          <p:cNvSpPr txBox="1"/>
          <p:nvPr/>
        </p:nvSpPr>
        <p:spPr>
          <a:xfrm>
            <a:off x="8163201" y="6331599"/>
            <a:ext cx="4179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Simboli Nizozemske- tulipani i vjetrenjače</a:t>
            </a:r>
          </a:p>
        </p:txBody>
      </p:sp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1" y="1430753"/>
            <a:ext cx="3932237" cy="1031132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Industrija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9803" y="2480237"/>
            <a:ext cx="7458976" cy="38489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Francuska i Ujedinjeno Kraljevstvo pripadaju organizaciji G-7</a:t>
            </a:r>
          </a:p>
          <a:p>
            <a:pPr algn="ctr"/>
            <a:r>
              <a:rPr lang="hr-HR" sz="2400" b="1" dirty="0">
                <a:solidFill>
                  <a:srgbClr val="C00000"/>
                </a:solidFill>
              </a:rPr>
              <a:t>Koje zemlje okuplja organizacija G-7?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najviše zaposlenih u tercijarnim djelatnostima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prostor visokog životnog standarda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prostor industrijskih revolucija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napuštanjem starih industrija te razvojem znanja i tehnologije počinje gospodarski uzlet</a:t>
            </a:r>
          </a:p>
          <a:p>
            <a:pPr algn="ctr"/>
            <a:r>
              <a:rPr lang="hr-HR" sz="2400" b="1" dirty="0">
                <a:solidFill>
                  <a:srgbClr val="C00000"/>
                </a:solidFill>
              </a:rPr>
              <a:t>Prisjeti se prvih gospodarskih udruživanja u Europi!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BDEF7-B757-4C71-9841-0C7B5A32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098" y="1456601"/>
            <a:ext cx="5257703" cy="490677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Tercijarne djelatnosti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B89A3B-192D-4EEF-BB2C-9321B50C9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3263"/>
            <a:ext cx="5677744" cy="368273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veliko značenje prometa i trgovine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povoljan geografski položaj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prostor velikih luka- Rotterdam, Antwerpen</a:t>
            </a:r>
          </a:p>
          <a:p>
            <a:pPr algn="ctr"/>
            <a:r>
              <a:rPr lang="hr-HR" sz="2800" b="1" dirty="0">
                <a:solidFill>
                  <a:srgbClr val="C00000"/>
                </a:solidFill>
              </a:rPr>
              <a:t>Na stranici 171. u udžbeniku pročitaj članak o luci Rotterdam.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rijeka Rajna- poveznica ovoga prostora</a:t>
            </a:r>
          </a:p>
          <a:p>
            <a:pPr algn="ctr"/>
            <a:r>
              <a:rPr lang="hr-HR" sz="2800" b="1" dirty="0">
                <a:solidFill>
                  <a:srgbClr val="C00000"/>
                </a:solidFill>
              </a:rPr>
              <a:t>Kojeg kanalskog sustava je dio rijeka Rajna?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50000"/>
                  </a:schemeClr>
                </a:solidFill>
              </a:rPr>
              <a:t>Koja mora on povezuje?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/>
              <a:t>u zapadnoeuropskim gradovima se nalaze brojne banke, osiguravajuća društva, burze, međunarodne organizacije…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122" name="Picture 2" descr="Rotterdam, Port, Crane, Heaven, Clouds">
            <a:extLst>
              <a:ext uri="{FF2B5EF4-FFF2-40B4-BE49-F238E27FC236}">
                <a16:creationId xmlns:a16="http://schemas.microsoft.com/office/drawing/2014/main" id="{7FBB44DA-9176-43CE-AAE2-247EC4E7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65" y="2763458"/>
            <a:ext cx="4987230" cy="3169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DF3B2B3-9AC0-45AE-88FB-0FEFDBB08B1D}"/>
              </a:ext>
            </a:extLst>
          </p:cNvPr>
          <p:cNvSpPr txBox="1"/>
          <p:nvPr/>
        </p:nvSpPr>
        <p:spPr>
          <a:xfrm>
            <a:off x="8668156" y="6048703"/>
            <a:ext cx="220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     Luka Rotterdam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B2F732E-D763-4E08-B72F-E6E1CCE8F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8"/>
          <a:stretch/>
        </p:blipFill>
        <p:spPr>
          <a:xfrm>
            <a:off x="6692630" y="2644818"/>
            <a:ext cx="5499370" cy="3773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25D17EE-2214-4EFF-B3D4-CB35A8332B49}"/>
              </a:ext>
            </a:extLst>
          </p:cNvPr>
          <p:cNvSpPr txBox="1"/>
          <p:nvPr/>
        </p:nvSpPr>
        <p:spPr>
          <a:xfrm>
            <a:off x="8191892" y="6418035"/>
            <a:ext cx="3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Sjedište NATO-a u Bruxellesu</a:t>
            </a:r>
          </a:p>
        </p:txBody>
      </p:sp>
    </p:spTree>
    <p:extLst>
      <p:ext uri="{BB962C8B-B14F-4D97-AF65-F5344CB8AC3E}">
        <p14:creationId xmlns:p14="http://schemas.microsoft.com/office/powerpoint/2010/main" val="41524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28260</TotalTime>
  <Words>410</Words>
  <Application>Microsoft Office PowerPoint</Application>
  <PresentationFormat>Široki zaslon</PresentationFormat>
  <Paragraphs>75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Office Theme</vt:lpstr>
      <vt:lpstr> Zapadna Europa Najrazvijenija i najgušće naseljena regija</vt:lpstr>
      <vt:lpstr>Nakon današnjeg sata moći ćete…</vt:lpstr>
      <vt:lpstr>    Prisjetimo se:  </vt:lpstr>
      <vt:lpstr>Gusta naseljenost</vt:lpstr>
      <vt:lpstr>  </vt:lpstr>
      <vt:lpstr>Visok stupanj urbanizacije</vt:lpstr>
      <vt:lpstr>Poljoprivreda</vt:lpstr>
      <vt:lpstr>Industrija</vt:lpstr>
      <vt:lpstr>Tercijarne djelatnosti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112</cp:revision>
  <dcterms:created xsi:type="dcterms:W3CDTF">2021-01-04T08:54:24Z</dcterms:created>
  <dcterms:modified xsi:type="dcterms:W3CDTF">2021-08-17T19:51:22Z</dcterms:modified>
</cp:coreProperties>
</file>